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8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04EC1-1BA7-4DF6-9D61-A7FC3CDD8276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2DD0-35DD-4616-9C45-A29BA8BA3EC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04EC1-1BA7-4DF6-9D61-A7FC3CDD8276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2DD0-35DD-4616-9C45-A29BA8BA3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04EC1-1BA7-4DF6-9D61-A7FC3CDD8276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D4F2DD0-35DD-4616-9C45-A29BA8BA3EC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04EC1-1BA7-4DF6-9D61-A7FC3CDD8276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2DD0-35DD-4616-9C45-A29BA8BA3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04EC1-1BA7-4DF6-9D61-A7FC3CDD8276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2DD0-35DD-4616-9C45-A29BA8BA3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04EC1-1BA7-4DF6-9D61-A7FC3CDD8276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2DD0-35DD-4616-9C45-A29BA8BA3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04EC1-1BA7-4DF6-9D61-A7FC3CDD8276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2DD0-35DD-4616-9C45-A29BA8BA3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04EC1-1BA7-4DF6-9D61-A7FC3CDD8276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2DD0-35DD-4616-9C45-A29BA8BA3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04EC1-1BA7-4DF6-9D61-A7FC3CDD8276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2DD0-35DD-4616-9C45-A29BA8BA3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04EC1-1BA7-4DF6-9D61-A7FC3CDD8276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2DD0-35DD-4616-9C45-A29BA8BA3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04EC1-1BA7-4DF6-9D61-A7FC3CDD8276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F2DD0-35DD-4616-9C45-A29BA8BA3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0804EC1-1BA7-4DF6-9D61-A7FC3CDD8276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D4F2DD0-35DD-4616-9C45-A29BA8BA3ECB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yaPNdcV_fR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RILejDrgeI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Juries as Decision </a:t>
            </a:r>
            <a:r>
              <a:rPr lang="en-US" dirty="0" smtClean="0">
                <a:effectLst/>
              </a:rPr>
              <a:t>Makers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87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of Decision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709160"/>
          </a:xfrm>
        </p:spPr>
        <p:txBody>
          <a:bodyPr/>
          <a:lstStyle/>
          <a:p>
            <a:r>
              <a:rPr lang="en-US" u="sng" dirty="0" smtClean="0"/>
              <a:t>Story Model</a:t>
            </a:r>
            <a:r>
              <a:rPr lang="en-US" dirty="0" smtClean="0"/>
              <a:t>: suggests </a:t>
            </a:r>
            <a:r>
              <a:rPr lang="en-US" dirty="0"/>
              <a:t>jurors integrate information by packaging it into a structured "story" to connect facts and aid in </a:t>
            </a:r>
            <a:r>
              <a:rPr lang="en-US" dirty="0" smtClean="0"/>
              <a:t>comprehension</a:t>
            </a:r>
          </a:p>
          <a:p>
            <a:r>
              <a:rPr lang="en-US" u="sng" dirty="0"/>
              <a:t>Hindsight </a:t>
            </a:r>
            <a:r>
              <a:rPr lang="en-US" u="sng" dirty="0" smtClean="0"/>
              <a:t>Bias: </a:t>
            </a:r>
            <a:r>
              <a:rPr lang="en-US" dirty="0" smtClean="0"/>
              <a:t>tendency </a:t>
            </a:r>
            <a:r>
              <a:rPr lang="en-US" dirty="0"/>
              <a:t>to judge past events on the basis </a:t>
            </a:r>
            <a:r>
              <a:rPr lang="en-US" dirty="0" smtClean="0"/>
              <a:t>of present knowledge</a:t>
            </a:r>
          </a:p>
          <a:p>
            <a:r>
              <a:rPr lang="en-US" u="sng" dirty="0" smtClean="0"/>
              <a:t>Mathematic Model</a:t>
            </a:r>
            <a:r>
              <a:rPr lang="en-US" dirty="0" smtClean="0"/>
              <a:t>: </a:t>
            </a:r>
            <a:r>
              <a:rPr lang="en-US" dirty="0"/>
              <a:t>suggests </a:t>
            </a:r>
            <a:r>
              <a:rPr lang="en-US" dirty="0" smtClean="0"/>
              <a:t>jurors </a:t>
            </a:r>
            <a:r>
              <a:rPr lang="en-US" dirty="0"/>
              <a:t>utilize meters (scales, rulers, ratings) that register the value that reflects the juror's current view of the evidence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09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Assimilation of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modes of reasoning:</a:t>
            </a:r>
          </a:p>
          <a:p>
            <a:r>
              <a:rPr lang="en-US" u="sng" dirty="0" smtClean="0"/>
              <a:t>Satisficing</a:t>
            </a:r>
            <a:r>
              <a:rPr lang="en-US" dirty="0" smtClean="0"/>
              <a:t>: </a:t>
            </a:r>
            <a:r>
              <a:rPr lang="en-US" dirty="0"/>
              <a:t>basic level of </a:t>
            </a:r>
            <a:r>
              <a:rPr lang="en-US" dirty="0" smtClean="0"/>
              <a:t>reasoning, in which jurors base conclusions </a:t>
            </a:r>
            <a:r>
              <a:rPr lang="en-US" dirty="0"/>
              <a:t>on </a:t>
            </a:r>
            <a:r>
              <a:rPr lang="en-US" dirty="0" smtClean="0"/>
              <a:t>minimal evidence</a:t>
            </a:r>
            <a:r>
              <a:rPr lang="en-US" dirty="0"/>
              <a:t>, and </a:t>
            </a:r>
            <a:r>
              <a:rPr lang="en-US" dirty="0" smtClean="0"/>
              <a:t>then stop </a:t>
            </a:r>
            <a:r>
              <a:rPr lang="en-US" dirty="0"/>
              <a:t>considering </a:t>
            </a:r>
            <a:r>
              <a:rPr lang="en-US" dirty="0" smtClean="0"/>
              <a:t>further evidence</a:t>
            </a:r>
          </a:p>
          <a:p>
            <a:r>
              <a:rPr lang="en-US" u="sng" dirty="0"/>
              <a:t>Theory evidence coordination mode</a:t>
            </a:r>
            <a:r>
              <a:rPr lang="en-US" dirty="0"/>
              <a:t>: </a:t>
            </a:r>
            <a:r>
              <a:rPr lang="en-US" dirty="0" smtClean="0"/>
              <a:t>complex </a:t>
            </a:r>
            <a:r>
              <a:rPr lang="en-US" dirty="0"/>
              <a:t>type of reasoning </a:t>
            </a:r>
            <a:r>
              <a:rPr lang="en-US" dirty="0" smtClean="0"/>
              <a:t>requiring the </a:t>
            </a:r>
            <a:r>
              <a:rPr lang="en-US" dirty="0"/>
              <a:t>construction of two or more stories </a:t>
            </a:r>
            <a:r>
              <a:rPr lang="en-US" dirty="0" smtClean="0"/>
              <a:t>that </a:t>
            </a:r>
            <a:r>
              <a:rPr lang="en-US" dirty="0"/>
              <a:t>are evaluated against the incoming evidence and against each other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Biasing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u="sng" dirty="0" smtClean="0"/>
              <a:t>Pretrial publicity</a:t>
            </a:r>
            <a:r>
              <a:rPr lang="en-US" dirty="0" smtClean="0"/>
              <a:t>: tends to slant opinion toward the prosecution.</a:t>
            </a:r>
          </a:p>
          <a:p>
            <a:r>
              <a:rPr lang="en-US" u="sng" dirty="0"/>
              <a:t>Change of venue</a:t>
            </a:r>
            <a:r>
              <a:rPr lang="en-US" dirty="0"/>
              <a:t> is most effective </a:t>
            </a:r>
            <a:r>
              <a:rPr lang="en-US" dirty="0" smtClean="0"/>
              <a:t>remedy</a:t>
            </a:r>
          </a:p>
          <a:p>
            <a:r>
              <a:rPr lang="en-US" u="sng" dirty="0"/>
              <a:t>Physical </a:t>
            </a:r>
            <a:r>
              <a:rPr lang="en-US" u="sng" dirty="0" smtClean="0"/>
              <a:t>Attractiveness</a:t>
            </a:r>
            <a:r>
              <a:rPr lang="en-US" dirty="0" smtClean="0"/>
              <a:t>: research suggests  more </a:t>
            </a:r>
            <a:r>
              <a:rPr lang="en-US" dirty="0"/>
              <a:t>attractive victims elicit more sympathy, whereas more attractive defendants tend to receive greater </a:t>
            </a:r>
            <a:r>
              <a:rPr lang="en-US" dirty="0" smtClean="0"/>
              <a:t>leniency</a:t>
            </a:r>
          </a:p>
          <a:p>
            <a:r>
              <a:rPr lang="en-US" dirty="0"/>
              <a:t>reviews of </a:t>
            </a:r>
            <a:r>
              <a:rPr lang="en-US" i="1" dirty="0"/>
              <a:t>actual</a:t>
            </a:r>
            <a:r>
              <a:rPr lang="en-US" dirty="0"/>
              <a:t> sentencing decisions do not show any effect of defendant </a:t>
            </a:r>
            <a:r>
              <a:rPr lang="en-US" dirty="0" smtClean="0"/>
              <a:t>attractiveness</a:t>
            </a:r>
          </a:p>
          <a:p>
            <a:r>
              <a:rPr lang="en-US" u="sng" dirty="0"/>
              <a:t>Inadmissible </a:t>
            </a:r>
            <a:r>
              <a:rPr lang="en-US" u="sng" dirty="0" smtClean="0"/>
              <a:t>evidence</a:t>
            </a:r>
            <a:r>
              <a:rPr lang="en-US" dirty="0" smtClean="0"/>
              <a:t>: evidence </a:t>
            </a:r>
            <a:r>
              <a:rPr lang="en-US" dirty="0"/>
              <a:t>that is seen as prejudicial, that is not constitutionally permitted to be presented, but </a:t>
            </a:r>
            <a:r>
              <a:rPr lang="en-US" dirty="0" smtClean="0"/>
              <a:t>is sometimes revealed </a:t>
            </a:r>
            <a:r>
              <a:rPr lang="en-US" dirty="0"/>
              <a:t>in </a:t>
            </a:r>
            <a:r>
              <a:rPr lang="en-US" dirty="0" smtClean="0"/>
              <a:t>court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88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Jury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Preliminary instructions</a:t>
            </a:r>
            <a:r>
              <a:rPr lang="en-US" dirty="0"/>
              <a:t> occur before opening </a:t>
            </a:r>
            <a:r>
              <a:rPr lang="en-US" dirty="0" smtClean="0"/>
              <a:t>arguments</a:t>
            </a:r>
          </a:p>
          <a:p>
            <a:r>
              <a:rPr lang="en-US" u="sng" dirty="0"/>
              <a:t>Procedural instructions</a:t>
            </a:r>
            <a:r>
              <a:rPr lang="en-US" dirty="0"/>
              <a:t> describe general rules that apply across cases </a:t>
            </a:r>
            <a:endParaRPr lang="en-US" dirty="0" smtClean="0"/>
          </a:p>
          <a:p>
            <a:r>
              <a:rPr lang="en-US" u="sng" dirty="0"/>
              <a:t>Substantive law instructions</a:t>
            </a:r>
            <a:r>
              <a:rPr lang="en-US" dirty="0"/>
              <a:t> relate to specifics of the case at hand. </a:t>
            </a:r>
          </a:p>
          <a:p>
            <a:r>
              <a:rPr lang="en-US" u="sng" dirty="0"/>
              <a:t>Charging </a:t>
            </a:r>
            <a:r>
              <a:rPr lang="en-US" u="sng" dirty="0" smtClean="0"/>
              <a:t>Instructions</a:t>
            </a:r>
            <a:r>
              <a:rPr lang="en-US" dirty="0" smtClean="0"/>
              <a:t>: define </a:t>
            </a:r>
            <a:r>
              <a:rPr lang="en-US" dirty="0"/>
              <a:t>the role of the jury and the relevant procedures for the case. </a:t>
            </a:r>
            <a:endParaRPr lang="en-US" dirty="0" smtClean="0"/>
          </a:p>
          <a:p>
            <a:r>
              <a:rPr lang="en-US" u="sng" dirty="0" smtClean="0"/>
              <a:t>Admonitions</a:t>
            </a:r>
            <a:r>
              <a:rPr lang="en-US" dirty="0" smtClean="0"/>
              <a:t>(</a:t>
            </a:r>
            <a:r>
              <a:rPr lang="en-US" u="sng" dirty="0" smtClean="0"/>
              <a:t>curative instructions</a:t>
            </a:r>
            <a:r>
              <a:rPr lang="en-US" dirty="0" smtClean="0"/>
              <a:t>): designed </a:t>
            </a:r>
            <a:r>
              <a:rPr lang="en-US" dirty="0"/>
              <a:t>to fix or correct potential errors</a:t>
            </a:r>
          </a:p>
        </p:txBody>
      </p:sp>
    </p:spTree>
    <p:extLst>
      <p:ext uri="{BB962C8B-B14F-4D97-AF65-F5344CB8AC3E}">
        <p14:creationId xmlns:p14="http://schemas.microsoft.com/office/powerpoint/2010/main" val="23587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Preliminary Instructions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Casey Anthony trial</a:t>
            </a: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www.youtube.com/watch?v=yaPNdcV_fRM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28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Admonitions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709160"/>
          </a:xfrm>
        </p:spPr>
        <p:txBody>
          <a:bodyPr/>
          <a:lstStyle/>
          <a:p>
            <a:r>
              <a:rPr lang="en-US" u="sng" dirty="0"/>
              <a:t>Instructions to Disregard Totally</a:t>
            </a:r>
            <a:r>
              <a:rPr lang="en-US" dirty="0"/>
              <a:t>: jury is often instructed to disregard something they've just heard or seen. </a:t>
            </a:r>
            <a:endParaRPr lang="en-US" dirty="0" smtClean="0"/>
          </a:p>
          <a:p>
            <a:r>
              <a:rPr lang="en-US" dirty="0"/>
              <a:t>research indicates that they are likely to highlight the material even more </a:t>
            </a:r>
            <a:r>
              <a:rPr lang="en-US" dirty="0" smtClean="0"/>
              <a:t>(</a:t>
            </a:r>
            <a:r>
              <a:rPr lang="en-US" u="sng" dirty="0" smtClean="0"/>
              <a:t>backfire </a:t>
            </a:r>
            <a:r>
              <a:rPr lang="en-US" u="sng" dirty="0"/>
              <a:t>effect</a:t>
            </a:r>
            <a:r>
              <a:rPr lang="en-US" dirty="0" smtClean="0"/>
              <a:t>)</a:t>
            </a:r>
          </a:p>
          <a:p>
            <a:r>
              <a:rPr lang="en-US" u="sng" dirty="0"/>
              <a:t>Limiting Instructions</a:t>
            </a:r>
            <a:r>
              <a:rPr lang="en-US" dirty="0"/>
              <a:t>: warn jurors not to use evidence to evaluate or decide on any issue other than the single appropriate </a:t>
            </a:r>
            <a:r>
              <a:rPr lang="en-US" dirty="0" smtClean="0"/>
              <a:t>one</a:t>
            </a:r>
          </a:p>
          <a:p>
            <a:r>
              <a:rPr lang="en-US" dirty="0"/>
              <a:t>Research indicates that such instructions are ineffective at preventing such effects.</a:t>
            </a:r>
          </a:p>
        </p:txBody>
      </p:sp>
    </p:spTree>
    <p:extLst>
      <p:ext uri="{BB962C8B-B14F-4D97-AF65-F5344CB8AC3E}">
        <p14:creationId xmlns:p14="http://schemas.microsoft.com/office/powerpoint/2010/main" val="48941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Influence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Informational influence</a:t>
            </a:r>
            <a:r>
              <a:rPr lang="en-US" dirty="0"/>
              <a:t>: reflected when a group member uses logic, facts, and data to try to persuade another.</a:t>
            </a:r>
          </a:p>
          <a:p>
            <a:r>
              <a:rPr lang="en-US" u="sng" dirty="0"/>
              <a:t>Normative influence</a:t>
            </a:r>
            <a:r>
              <a:rPr lang="en-US" dirty="0"/>
              <a:t>: reflected when a group member tries to persuade another by appealing to their desire to be part of the majority </a:t>
            </a:r>
          </a:p>
        </p:txBody>
      </p:sp>
    </p:spTree>
    <p:extLst>
      <p:ext uri="{BB962C8B-B14F-4D97-AF65-F5344CB8AC3E}">
        <p14:creationId xmlns:p14="http://schemas.microsoft.com/office/powerpoint/2010/main" val="26626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Jury Deliberation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Verdict-driven juries</a:t>
            </a:r>
            <a:r>
              <a:rPr lang="en-US" dirty="0"/>
              <a:t> organize their discussions around the verdict; they take an early vote and then discuss how each juror voted.</a:t>
            </a:r>
          </a:p>
          <a:p>
            <a:r>
              <a:rPr lang="en-US" u="sng" dirty="0"/>
              <a:t>Evidence-driven juries</a:t>
            </a:r>
            <a:r>
              <a:rPr lang="en-US" dirty="0"/>
              <a:t> begin by discussing the facts of the case, and a vote is delayed until there is some evaluation of the evidence.</a:t>
            </a:r>
          </a:p>
          <a:p>
            <a:r>
              <a:rPr lang="en-US" dirty="0"/>
              <a:t>The latter </a:t>
            </a:r>
            <a:r>
              <a:rPr lang="en-US" dirty="0" smtClean="0"/>
              <a:t>leads </a:t>
            </a:r>
            <a:r>
              <a:rPr lang="en-US" dirty="0"/>
              <a:t>to longer deliberations, more review of evidence, and greater reported </a:t>
            </a:r>
            <a:r>
              <a:rPr lang="en-US" dirty="0" smtClean="0"/>
              <a:t>satisfaction </a:t>
            </a:r>
            <a:r>
              <a:rPr lang="en-US" dirty="0"/>
              <a:t>with </a:t>
            </a:r>
            <a:r>
              <a:rPr lang="en-US" dirty="0" smtClean="0"/>
              <a:t>deliberation </a:t>
            </a:r>
            <a:r>
              <a:rPr lang="en-US" dirty="0"/>
              <a:t>process. </a:t>
            </a:r>
            <a:endParaRPr lang="en-US" dirty="0" smtClean="0"/>
          </a:p>
          <a:p>
            <a:r>
              <a:rPr lang="en-US" dirty="0" smtClean="0"/>
              <a:t>Both typically </a:t>
            </a:r>
            <a:r>
              <a:rPr lang="en-US" dirty="0"/>
              <a:t>result in similar verdicts.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42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Polarization</a:t>
            </a:r>
            <a:r>
              <a:rPr lang="en-US" dirty="0"/>
              <a:t> </a:t>
            </a:r>
            <a:r>
              <a:rPr lang="en-US" dirty="0" smtClean="0"/>
              <a:t>:group </a:t>
            </a:r>
            <a:r>
              <a:rPr lang="en-US" dirty="0"/>
              <a:t>decision making often leads </a:t>
            </a:r>
            <a:r>
              <a:rPr lang="en-US" dirty="0" smtClean="0"/>
              <a:t>group </a:t>
            </a:r>
            <a:r>
              <a:rPr lang="en-US" dirty="0"/>
              <a:t>to arrive </a:t>
            </a:r>
            <a:r>
              <a:rPr lang="en-US" dirty="0" smtClean="0"/>
              <a:t>at more </a:t>
            </a:r>
            <a:r>
              <a:rPr lang="en-US" dirty="0"/>
              <a:t>extreme decision than </a:t>
            </a:r>
            <a:r>
              <a:rPr lang="en-US" dirty="0" smtClean="0"/>
              <a:t>members would </a:t>
            </a:r>
            <a:r>
              <a:rPr lang="en-US" dirty="0"/>
              <a:t>make </a:t>
            </a:r>
            <a:r>
              <a:rPr lang="en-US" dirty="0" smtClean="0"/>
              <a:t>individually</a:t>
            </a:r>
          </a:p>
          <a:p>
            <a:r>
              <a:rPr lang="en-US" u="sng" dirty="0"/>
              <a:t>Leniency </a:t>
            </a:r>
            <a:r>
              <a:rPr lang="en-US" u="sng" dirty="0" smtClean="0"/>
              <a:t>Bias</a:t>
            </a:r>
            <a:r>
              <a:rPr lang="en-US" dirty="0" smtClean="0"/>
              <a:t>: juries are more likely to acquit than are judges</a:t>
            </a:r>
          </a:p>
          <a:p>
            <a:r>
              <a:rPr lang="en-US" u="sng" dirty="0"/>
              <a:t>Social </a:t>
            </a:r>
            <a:r>
              <a:rPr lang="en-US" u="sng" dirty="0" smtClean="0"/>
              <a:t>Loafing</a:t>
            </a:r>
            <a:r>
              <a:rPr lang="en-US" dirty="0" smtClean="0"/>
              <a:t>: </a:t>
            </a:r>
            <a:r>
              <a:rPr lang="en-US" dirty="0"/>
              <a:t>individuals </a:t>
            </a:r>
            <a:r>
              <a:rPr lang="en-US" dirty="0" smtClean="0"/>
              <a:t>exert </a:t>
            </a:r>
            <a:r>
              <a:rPr lang="en-US" dirty="0"/>
              <a:t>less effort when working on a collective task, wherein individual contributions are not evaluated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Jury Simulation/Mock Trial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www.youtube.com/watch?v=PRILejDrgeI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97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criticisms of jury simulation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lack of knowledge of the legal system on the part of the researchers</a:t>
            </a:r>
          </a:p>
          <a:p>
            <a:pPr lvl="0"/>
            <a:r>
              <a:rPr lang="en-US" dirty="0"/>
              <a:t>poor research methodology</a:t>
            </a:r>
          </a:p>
          <a:p>
            <a:pPr lvl="0"/>
            <a:r>
              <a:rPr lang="en-US" dirty="0"/>
              <a:t>lack of external validity/generalizability to the legal system</a:t>
            </a:r>
          </a:p>
          <a:p>
            <a:pPr lvl="0"/>
            <a:r>
              <a:rPr lang="en-US" dirty="0"/>
              <a:t>the inclusion of subjective value judgments into the conclusions of studies.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28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Jury Reform Suggestions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Courts should permit visual aids, such as videotaped testimony and computer simulations.</a:t>
            </a:r>
          </a:p>
          <a:p>
            <a:pPr lvl="0"/>
            <a:r>
              <a:rPr lang="en-US" dirty="0"/>
              <a:t>Rules of evidence should be simplified.</a:t>
            </a:r>
          </a:p>
          <a:p>
            <a:pPr lvl="0"/>
            <a:r>
              <a:rPr lang="en-US" dirty="0"/>
              <a:t>Jury instructions should be simplified (free of legal jargon) and given to jurors in printed form.</a:t>
            </a:r>
          </a:p>
          <a:p>
            <a:pPr lvl="0"/>
            <a:r>
              <a:rPr lang="en-US" dirty="0"/>
              <a:t>Juries of 12 should be used for all trials to improve representativeness.</a:t>
            </a:r>
          </a:p>
          <a:p>
            <a:pPr lvl="0"/>
            <a:r>
              <a:rPr lang="en-US" dirty="0" smtClean="0"/>
              <a:t>Allow jury discussion during trials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83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599</TotalTime>
  <Words>629</Words>
  <Application>Microsoft Office PowerPoint</Application>
  <PresentationFormat>On-screen Show (4:3)</PresentationFormat>
  <Paragraphs>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Book Antiqua</vt:lpstr>
      <vt:lpstr>Lucida Sans</vt:lpstr>
      <vt:lpstr>Wingdings</vt:lpstr>
      <vt:lpstr>Wingdings 2</vt:lpstr>
      <vt:lpstr>Wingdings 3</vt:lpstr>
      <vt:lpstr>Apex</vt:lpstr>
      <vt:lpstr>Juries as Decision Makers</vt:lpstr>
      <vt:lpstr>Models of Decision Making</vt:lpstr>
      <vt:lpstr>Assimilation of Info</vt:lpstr>
      <vt:lpstr>Possible Biasing Info</vt:lpstr>
      <vt:lpstr>Jury Instructions</vt:lpstr>
      <vt:lpstr>Preliminary Instructions example</vt:lpstr>
      <vt:lpstr>Admonitions</vt:lpstr>
      <vt:lpstr>Group Influence</vt:lpstr>
      <vt:lpstr>Jury Deliberation Styles</vt:lpstr>
      <vt:lpstr>Group Processes</vt:lpstr>
      <vt:lpstr>Jury Simulation/Mock Trial</vt:lpstr>
      <vt:lpstr>criticisms of jury simulation research</vt:lpstr>
      <vt:lpstr>Jury Reform Suggestions</vt:lpstr>
    </vt:vector>
  </TitlesOfParts>
  <Company>Valdosta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T Wasieleski</dc:creator>
  <cp:lastModifiedBy>David T Wasieleski</cp:lastModifiedBy>
  <cp:revision>27</cp:revision>
  <dcterms:created xsi:type="dcterms:W3CDTF">2013-03-07T13:22:14Z</dcterms:created>
  <dcterms:modified xsi:type="dcterms:W3CDTF">2018-11-19T14:53:30Z</dcterms:modified>
</cp:coreProperties>
</file>